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leo" panose="00000500000000000000" pitchFamily="2" charset="0"/>
      <p:regular r:id="rId12"/>
      <p:bold r:id="rId13"/>
      <p:italic r:id="rId14"/>
      <p:boldItalic r:id="rId15"/>
    </p:embeddedFont>
    <p:embeddedFont>
      <p:font typeface="Aleo Bold" panose="00000800000000000000" pitchFamily="2" charset="0"/>
      <p:regular r:id="rId16"/>
      <p:bold r:id="rId17"/>
    </p:embeddedFont>
    <p:embeddedFont>
      <p:font typeface="Anaphora" panose="020B0604020202020204" charset="0"/>
      <p:regular r:id="rId18"/>
    </p:embeddedFont>
    <p:embeddedFont>
      <p:font typeface="Anaphora Bold" panose="020B0604020202020204" charset="0"/>
      <p:regular r:id="rId19"/>
    </p:embeddedFont>
    <p:embeddedFont>
      <p:font typeface="Anaphora Heavy" panose="020B0604020202020204" charset="0"/>
      <p:regular r:id="rId20"/>
    </p:embeddedFont>
    <p:embeddedFont>
      <p:font typeface="Arimo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96C32-4DBC-411A-BC95-DC3C9305058D}" v="5" dt="2025-03-31T02:55:39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7940" y="2514257"/>
            <a:ext cx="12120060" cy="5246370"/>
            <a:chOff x="0" y="0"/>
            <a:chExt cx="18777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7714" cy="812800"/>
            </a:xfrm>
            <a:custGeom>
              <a:avLst/>
              <a:gdLst/>
              <a:ahLst/>
              <a:cxnLst/>
              <a:rect l="l" t="t" r="r" b="b"/>
              <a:pathLst>
                <a:path w="1877714" h="812800">
                  <a:moveTo>
                    <a:pt x="0" y="0"/>
                  </a:moveTo>
                  <a:lnTo>
                    <a:pt x="1877714" y="0"/>
                  </a:lnTo>
                  <a:lnTo>
                    <a:pt x="187771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956" r="-695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543068" y="8284502"/>
            <a:ext cx="20490321" cy="47625"/>
            <a:chOff x="0" y="0"/>
            <a:chExt cx="5396628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6628" cy="12543"/>
            </a:xfrm>
            <a:custGeom>
              <a:avLst/>
              <a:gdLst/>
              <a:ahLst/>
              <a:cxnLst/>
              <a:rect l="l" t="t" r="r" b="b"/>
              <a:pathLst>
                <a:path w="5396628" h="12543">
                  <a:moveTo>
                    <a:pt x="0" y="0"/>
                  </a:moveTo>
                  <a:lnTo>
                    <a:pt x="5396628" y="0"/>
                  </a:lnTo>
                  <a:lnTo>
                    <a:pt x="539662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396628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68" y="1933883"/>
            <a:ext cx="20490321" cy="47625"/>
            <a:chOff x="0" y="0"/>
            <a:chExt cx="539662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96628" cy="12543"/>
            </a:xfrm>
            <a:custGeom>
              <a:avLst/>
              <a:gdLst/>
              <a:ahLst/>
              <a:cxnLst/>
              <a:rect l="l" t="t" r="r" b="b"/>
              <a:pathLst>
                <a:path w="5396628" h="12543">
                  <a:moveTo>
                    <a:pt x="0" y="0"/>
                  </a:moveTo>
                  <a:lnTo>
                    <a:pt x="5396628" y="0"/>
                  </a:lnTo>
                  <a:lnTo>
                    <a:pt x="539662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396628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62288" y="4344667"/>
            <a:ext cx="9205803" cy="1632753"/>
            <a:chOff x="0" y="0"/>
            <a:chExt cx="2424574" cy="4300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24574" cy="430025"/>
            </a:xfrm>
            <a:custGeom>
              <a:avLst/>
              <a:gdLst/>
              <a:ahLst/>
              <a:cxnLst/>
              <a:rect l="l" t="t" r="r" b="b"/>
              <a:pathLst>
                <a:path w="2424574" h="430025">
                  <a:moveTo>
                    <a:pt x="0" y="0"/>
                  </a:moveTo>
                  <a:lnTo>
                    <a:pt x="2424574" y="0"/>
                  </a:lnTo>
                  <a:lnTo>
                    <a:pt x="2424574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424574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83489" y="2520315"/>
            <a:ext cx="1412189" cy="5246370"/>
            <a:chOff x="0" y="0"/>
            <a:chExt cx="371934" cy="13817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1934" cy="1381760"/>
            </a:xfrm>
            <a:custGeom>
              <a:avLst/>
              <a:gdLst/>
              <a:ahLst/>
              <a:cxnLst/>
              <a:rect l="l" t="t" r="r" b="b"/>
              <a:pathLst>
                <a:path w="371934" h="1381760">
                  <a:moveTo>
                    <a:pt x="0" y="0"/>
                  </a:moveTo>
                  <a:lnTo>
                    <a:pt x="371934" y="0"/>
                  </a:lnTo>
                  <a:lnTo>
                    <a:pt x="371934" y="1381760"/>
                  </a:lnTo>
                  <a:lnTo>
                    <a:pt x="0" y="1381760"/>
                  </a:lnTo>
                  <a:close/>
                </a:path>
              </a:pathLst>
            </a:custGeom>
            <a:solidFill>
              <a:srgbClr val="035B03">
                <a:alpha val="52941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71934" cy="143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93850" y="-609672"/>
            <a:ext cx="1412189" cy="11206970"/>
            <a:chOff x="0" y="0"/>
            <a:chExt cx="371934" cy="29516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1934" cy="2951630"/>
            </a:xfrm>
            <a:custGeom>
              <a:avLst/>
              <a:gdLst/>
              <a:ahLst/>
              <a:cxnLst/>
              <a:rect l="l" t="t" r="r" b="b"/>
              <a:pathLst>
                <a:path w="371934" h="2951630">
                  <a:moveTo>
                    <a:pt x="0" y="0"/>
                  </a:moveTo>
                  <a:lnTo>
                    <a:pt x="371934" y="0"/>
                  </a:lnTo>
                  <a:lnTo>
                    <a:pt x="371934" y="2951630"/>
                  </a:lnTo>
                  <a:lnTo>
                    <a:pt x="0" y="2951630"/>
                  </a:lnTo>
                  <a:close/>
                </a:path>
              </a:pathLst>
            </a:custGeom>
            <a:solidFill>
              <a:srgbClr val="035B03">
                <a:alpha val="52941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71934" cy="3008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62288" y="3692925"/>
            <a:ext cx="4251139" cy="65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4"/>
              </a:lnSpc>
            </a:pPr>
            <a:r>
              <a:rPr lang="en-US" sz="3745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SPRINT REVIEW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79201" y="4319917"/>
            <a:ext cx="8638597" cy="18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864"/>
              </a:lnSpc>
            </a:pPr>
            <a:r>
              <a:rPr lang="en-US" sz="10617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VORTEK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-2303608" y="4324095"/>
            <a:ext cx="5252428" cy="1632753"/>
            <a:chOff x="0" y="0"/>
            <a:chExt cx="1383355" cy="4300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83355" cy="430025"/>
            </a:xfrm>
            <a:custGeom>
              <a:avLst/>
              <a:gdLst/>
              <a:ahLst/>
              <a:cxnLst/>
              <a:rect l="l" t="t" r="r" b="b"/>
              <a:pathLst>
                <a:path w="1383355" h="430025">
                  <a:moveTo>
                    <a:pt x="0" y="0"/>
                  </a:moveTo>
                  <a:lnTo>
                    <a:pt x="1383355" y="0"/>
                  </a:lnTo>
                  <a:lnTo>
                    <a:pt x="1383355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383355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3288669" y="4269631"/>
            <a:ext cx="10401985" cy="1632753"/>
            <a:chOff x="0" y="0"/>
            <a:chExt cx="2739618" cy="4300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39618" cy="430025"/>
            </a:xfrm>
            <a:custGeom>
              <a:avLst/>
              <a:gdLst/>
              <a:ahLst/>
              <a:cxnLst/>
              <a:rect l="l" t="t" r="r" b="b"/>
              <a:pathLst>
                <a:path w="2739618" h="430025">
                  <a:moveTo>
                    <a:pt x="0" y="0"/>
                  </a:moveTo>
                  <a:lnTo>
                    <a:pt x="2739618" y="0"/>
                  </a:lnTo>
                  <a:lnTo>
                    <a:pt x="2739618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739618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8713" y="1925669"/>
            <a:ext cx="6823330" cy="6826790"/>
          </a:xfrm>
          <a:custGeom>
            <a:avLst/>
            <a:gdLst/>
            <a:ahLst/>
            <a:cxnLst/>
            <a:rect l="l" t="t" r="r" b="b"/>
            <a:pathLst>
              <a:path w="6823330" h="6826790">
                <a:moveTo>
                  <a:pt x="0" y="0"/>
                </a:moveTo>
                <a:lnTo>
                  <a:pt x="6823330" y="0"/>
                </a:lnTo>
                <a:lnTo>
                  <a:pt x="6823330" y="6826790"/>
                </a:lnTo>
                <a:lnTo>
                  <a:pt x="0" y="6826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89783" y="229018"/>
            <a:ext cx="9578267" cy="142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6"/>
              </a:lnSpc>
            </a:pPr>
            <a:r>
              <a:rPr lang="en-US" sz="8282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CONCLUSÃO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733" y="1811369"/>
            <a:ext cx="9353907" cy="797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2600" spc="143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Du</a:t>
            </a:r>
            <a:r>
              <a:rPr lang="en-US" sz="2600" u="none" strike="noStrike" spc="143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rante esta sprint, conseguimos entregar as funcionalidades de visualização, cadastro, edição e remoção de empresas terceirizadas e profissionais, proporcionando maior controle e organização na gestão dos colaboradores e das empresas no Sistema de Ponto. Essas funcionalidades permitem que os administradores tenham um gerenciamento mais eficiente dos dados, com a flexibilidade de atualizar e excluir registros conforme necessário.</a:t>
            </a:r>
          </a:p>
          <a:p>
            <a:pPr algn="l">
              <a:lnSpc>
                <a:spcPts val="4238"/>
              </a:lnSpc>
            </a:pPr>
            <a:r>
              <a:rPr lang="en-US" sz="2600" u="none" strike="noStrike" spc="143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          Agora, nossa equipe está focada em aprimorar os fluxos de gerenciamento O objetivo é tornar a plataforma ainda mais eficiente e intuitiva, garantindo uma experiência de uso otimizada e facilitando a administração dos profissionais e empresas cadastradas.</a:t>
            </a:r>
          </a:p>
          <a:p>
            <a:pPr algn="l">
              <a:lnSpc>
                <a:spcPts val="4238"/>
              </a:lnSpc>
            </a:pPr>
            <a:endParaRPr lang="en-US" sz="2600" u="none" strike="noStrike" spc="143">
              <a:solidFill>
                <a:srgbClr val="FFFBF5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2321" y="8284502"/>
            <a:ext cx="16283737" cy="47625"/>
            <a:chOff x="0" y="0"/>
            <a:chExt cx="428872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8721" cy="12543"/>
            </a:xfrm>
            <a:custGeom>
              <a:avLst/>
              <a:gdLst/>
              <a:ahLst/>
              <a:cxnLst/>
              <a:rect l="l" t="t" r="r" b="b"/>
              <a:pathLst>
                <a:path w="4288721" h="12543">
                  <a:moveTo>
                    <a:pt x="0" y="0"/>
                  </a:moveTo>
                  <a:lnTo>
                    <a:pt x="4288721" y="0"/>
                  </a:lnTo>
                  <a:lnTo>
                    <a:pt x="42887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8872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02321" y="1933883"/>
            <a:ext cx="16283737" cy="47625"/>
            <a:chOff x="0" y="0"/>
            <a:chExt cx="428872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8721" cy="12543"/>
            </a:xfrm>
            <a:custGeom>
              <a:avLst/>
              <a:gdLst/>
              <a:ahLst/>
              <a:cxnLst/>
              <a:rect l="l" t="t" r="r" b="b"/>
              <a:pathLst>
                <a:path w="4288721" h="12543">
                  <a:moveTo>
                    <a:pt x="0" y="0"/>
                  </a:moveTo>
                  <a:lnTo>
                    <a:pt x="4288721" y="0"/>
                  </a:lnTo>
                  <a:lnTo>
                    <a:pt x="42887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28872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115" y="1364367"/>
            <a:ext cx="7181712" cy="1404961"/>
            <a:chOff x="0" y="0"/>
            <a:chExt cx="2424574" cy="474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4574" cy="474320"/>
            </a:xfrm>
            <a:custGeom>
              <a:avLst/>
              <a:gdLst/>
              <a:ahLst/>
              <a:cxnLst/>
              <a:rect l="l" t="t" r="r" b="b"/>
              <a:pathLst>
                <a:path w="2424574" h="474320">
                  <a:moveTo>
                    <a:pt x="0" y="0"/>
                  </a:moveTo>
                  <a:lnTo>
                    <a:pt x="2424574" y="0"/>
                  </a:lnTo>
                  <a:lnTo>
                    <a:pt x="2424574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424574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67291" y="201628"/>
            <a:ext cx="2945237" cy="10085372"/>
            <a:chOff x="0" y="0"/>
            <a:chExt cx="456294" cy="1562488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553097" y="553097"/>
              <a:ext cx="1562488" cy="456294"/>
            </a:xfrm>
            <a:custGeom>
              <a:avLst/>
              <a:gdLst/>
              <a:ahLst/>
              <a:cxnLst/>
              <a:rect l="l" t="t" r="r" b="b"/>
              <a:pathLst>
                <a:path w="1562488" h="456294">
                  <a:moveTo>
                    <a:pt x="1562488" y="0"/>
                  </a:moveTo>
                  <a:lnTo>
                    <a:pt x="1562488" y="456294"/>
                  </a:lnTo>
                  <a:lnTo>
                    <a:pt x="0" y="45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082" r="-908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-868023" y="-609672"/>
            <a:ext cx="1412189" cy="11206970"/>
            <a:chOff x="0" y="0"/>
            <a:chExt cx="371934" cy="29516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1934" cy="2951630"/>
            </a:xfrm>
            <a:custGeom>
              <a:avLst/>
              <a:gdLst/>
              <a:ahLst/>
              <a:cxnLst/>
              <a:rect l="l" t="t" r="r" b="b"/>
              <a:pathLst>
                <a:path w="371934" h="2951630">
                  <a:moveTo>
                    <a:pt x="0" y="0"/>
                  </a:moveTo>
                  <a:lnTo>
                    <a:pt x="371934" y="0"/>
                  </a:lnTo>
                  <a:lnTo>
                    <a:pt x="371934" y="2951630"/>
                  </a:lnTo>
                  <a:lnTo>
                    <a:pt x="0" y="2951630"/>
                  </a:lnTo>
                  <a:close/>
                </a:path>
              </a:pathLst>
            </a:custGeom>
            <a:solidFill>
              <a:srgbClr val="035B03">
                <a:alpha val="52941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71934" cy="3008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00119" y="9818027"/>
            <a:ext cx="2081297" cy="1369440"/>
            <a:chOff x="0" y="0"/>
            <a:chExt cx="548161" cy="3606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161" cy="360676"/>
            </a:xfrm>
            <a:custGeom>
              <a:avLst/>
              <a:gdLst/>
              <a:ahLst/>
              <a:cxnLst/>
              <a:rect l="l" t="t" r="r" b="b"/>
              <a:pathLst>
                <a:path w="548161" h="360676">
                  <a:moveTo>
                    <a:pt x="0" y="0"/>
                  </a:moveTo>
                  <a:lnTo>
                    <a:pt x="548161" y="0"/>
                  </a:lnTo>
                  <a:lnTo>
                    <a:pt x="548161" y="360676"/>
                  </a:lnTo>
                  <a:lnTo>
                    <a:pt x="0" y="360676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548161" cy="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5372" y="-1074743"/>
            <a:ext cx="2081297" cy="1553284"/>
            <a:chOff x="0" y="0"/>
            <a:chExt cx="548161" cy="4090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161" cy="409095"/>
            </a:xfrm>
            <a:custGeom>
              <a:avLst/>
              <a:gdLst/>
              <a:ahLst/>
              <a:cxnLst/>
              <a:rect l="l" t="t" r="r" b="b"/>
              <a:pathLst>
                <a:path w="548161" h="409095">
                  <a:moveTo>
                    <a:pt x="0" y="0"/>
                  </a:moveTo>
                  <a:lnTo>
                    <a:pt x="548161" y="0"/>
                  </a:lnTo>
                  <a:lnTo>
                    <a:pt x="548161" y="409095"/>
                  </a:lnTo>
                  <a:lnTo>
                    <a:pt x="0" y="40909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48161" cy="466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42536" y="1382818"/>
            <a:ext cx="6739218" cy="142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6"/>
              </a:lnSpc>
            </a:pPr>
            <a:r>
              <a:rPr lang="en-US" sz="8282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CONTEÚDO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0792" y="3697917"/>
            <a:ext cx="650478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92139" y="4726824"/>
            <a:ext cx="669131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372" y="5755730"/>
            <a:ext cx="835899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25372" y="6784637"/>
            <a:ext cx="835899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59353" y="3734806"/>
            <a:ext cx="835899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49828" y="4763712"/>
            <a:ext cx="835899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828" y="5792619"/>
            <a:ext cx="835899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49828" y="6938699"/>
            <a:ext cx="835899" cy="6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1">
                <a:solidFill>
                  <a:srgbClr val="273348"/>
                </a:solidFill>
                <a:latin typeface="Anaphora Heavy"/>
                <a:ea typeface="Anaphora Heavy"/>
                <a:cs typeface="Anaphora Heavy"/>
                <a:sym typeface="Anaphora Heavy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07719" y="3523097"/>
            <a:ext cx="5014392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PARTICIPANTES E FUNÇÕES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09056" y="4662340"/>
            <a:ext cx="3575881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OBJETIVO DO PROJETO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09056" y="5805635"/>
            <a:ext cx="4293466" cy="44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OBJETIVO DA SPRINT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99113" y="6967980"/>
            <a:ext cx="4719716" cy="44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O QUE FOI REALIZADO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25498" y="3443527"/>
            <a:ext cx="3949241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TECNOLOGIAS UTILIZADAS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25498" y="4763154"/>
            <a:ext cx="3949241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PRODUTO DESENVOLVIDO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25498" y="5891444"/>
            <a:ext cx="3949241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PRÓXIMAS ENTREGAS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25498" y="7187889"/>
            <a:ext cx="3949241" cy="44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 spc="209">
                <a:solidFill>
                  <a:srgbClr val="273348"/>
                </a:solidFill>
                <a:latin typeface="Anaphora"/>
                <a:ea typeface="Anaphora"/>
                <a:cs typeface="Anaphora"/>
                <a:sym typeface="Anaphora"/>
              </a:rPr>
              <a:t>CONCLUSÃO</a:t>
            </a:r>
          </a:p>
        </p:txBody>
      </p:sp>
      <p:grpSp>
        <p:nvGrpSpPr>
          <p:cNvPr id="39" name="Group 39"/>
          <p:cNvGrpSpPr/>
          <p:nvPr/>
        </p:nvGrpSpPr>
        <p:grpSpPr>
          <a:xfrm rot="-5400000">
            <a:off x="-5473204" y="4384616"/>
            <a:ext cx="10401985" cy="1632753"/>
            <a:chOff x="0" y="0"/>
            <a:chExt cx="2739618" cy="4300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39618" cy="430025"/>
            </a:xfrm>
            <a:custGeom>
              <a:avLst/>
              <a:gdLst/>
              <a:ahLst/>
              <a:cxnLst/>
              <a:rect l="l" t="t" r="r" b="b"/>
              <a:pathLst>
                <a:path w="2739618" h="430025">
                  <a:moveTo>
                    <a:pt x="0" y="0"/>
                  </a:moveTo>
                  <a:lnTo>
                    <a:pt x="2739618" y="0"/>
                  </a:lnTo>
                  <a:lnTo>
                    <a:pt x="2739618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2739618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1043" y="1933883"/>
            <a:ext cx="16283737" cy="47625"/>
            <a:chOff x="0" y="0"/>
            <a:chExt cx="428872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8721" cy="12543"/>
            </a:xfrm>
            <a:custGeom>
              <a:avLst/>
              <a:gdLst/>
              <a:ahLst/>
              <a:cxnLst/>
              <a:rect l="l" t="t" r="r" b="b"/>
              <a:pathLst>
                <a:path w="4288721" h="12543">
                  <a:moveTo>
                    <a:pt x="0" y="0"/>
                  </a:moveTo>
                  <a:lnTo>
                    <a:pt x="4288721" y="0"/>
                  </a:lnTo>
                  <a:lnTo>
                    <a:pt x="42887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8872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631" y="943913"/>
            <a:ext cx="8596321" cy="1825415"/>
            <a:chOff x="0" y="0"/>
            <a:chExt cx="2902151" cy="616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2151" cy="616267"/>
            </a:xfrm>
            <a:custGeom>
              <a:avLst/>
              <a:gdLst/>
              <a:ahLst/>
              <a:cxnLst/>
              <a:rect l="l" t="t" r="r" b="b"/>
              <a:pathLst>
                <a:path w="2902151" h="616267">
                  <a:moveTo>
                    <a:pt x="0" y="0"/>
                  </a:moveTo>
                  <a:lnTo>
                    <a:pt x="2902151" y="0"/>
                  </a:lnTo>
                  <a:lnTo>
                    <a:pt x="2902151" y="616267"/>
                  </a:lnTo>
                  <a:lnTo>
                    <a:pt x="0" y="616267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02151" cy="673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96678" y="57493"/>
            <a:ext cx="4206584" cy="10287000"/>
            <a:chOff x="0" y="0"/>
            <a:chExt cx="651710" cy="1593725"/>
          </a:xfrm>
        </p:grpSpPr>
        <p:sp>
          <p:nvSpPr>
            <p:cNvPr id="9" name="Freeform 9"/>
            <p:cNvSpPr/>
            <p:nvPr/>
          </p:nvSpPr>
          <p:spPr>
            <a:xfrm rot="-5400000">
              <a:off x="-471008" y="471008"/>
              <a:ext cx="1593725" cy="651710"/>
            </a:xfrm>
            <a:custGeom>
              <a:avLst/>
              <a:gdLst/>
              <a:ahLst/>
              <a:cxnLst/>
              <a:rect l="l" t="t" r="r" b="b"/>
              <a:pathLst>
                <a:path w="1593725" h="651710">
                  <a:moveTo>
                    <a:pt x="1593726" y="0"/>
                  </a:moveTo>
                  <a:lnTo>
                    <a:pt x="1593726" y="651710"/>
                  </a:lnTo>
                  <a:lnTo>
                    <a:pt x="0" y="651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2272" b="-7227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527977" y="-498916"/>
            <a:ext cx="1055953" cy="11109281"/>
            <a:chOff x="0" y="0"/>
            <a:chExt cx="278111" cy="29259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111" cy="2925901"/>
            </a:xfrm>
            <a:custGeom>
              <a:avLst/>
              <a:gdLst/>
              <a:ahLst/>
              <a:cxnLst/>
              <a:rect l="l" t="t" r="r" b="b"/>
              <a:pathLst>
                <a:path w="278111" h="2925901">
                  <a:moveTo>
                    <a:pt x="0" y="0"/>
                  </a:moveTo>
                  <a:lnTo>
                    <a:pt x="278111" y="0"/>
                  </a:lnTo>
                  <a:lnTo>
                    <a:pt x="278111" y="2925901"/>
                  </a:lnTo>
                  <a:lnTo>
                    <a:pt x="0" y="2925901"/>
                  </a:lnTo>
                  <a:close/>
                </a:path>
              </a:pathLst>
            </a:custGeom>
            <a:solidFill>
              <a:srgbClr val="035B03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78111" cy="2983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8115" y="9778957"/>
            <a:ext cx="2081297" cy="1408510"/>
            <a:chOff x="0" y="0"/>
            <a:chExt cx="548161" cy="3709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161" cy="370966"/>
            </a:xfrm>
            <a:custGeom>
              <a:avLst/>
              <a:gdLst/>
              <a:ahLst/>
              <a:cxnLst/>
              <a:rect l="l" t="t" r="r" b="b"/>
              <a:pathLst>
                <a:path w="548161" h="370966">
                  <a:moveTo>
                    <a:pt x="0" y="0"/>
                  </a:moveTo>
                  <a:lnTo>
                    <a:pt x="548161" y="0"/>
                  </a:lnTo>
                  <a:lnTo>
                    <a:pt x="548161" y="370966"/>
                  </a:lnTo>
                  <a:lnTo>
                    <a:pt x="0" y="370966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48161" cy="428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06389" y="3117882"/>
            <a:ext cx="2104113" cy="2104113"/>
          </a:xfrm>
          <a:custGeom>
            <a:avLst/>
            <a:gdLst/>
            <a:ahLst/>
            <a:cxnLst/>
            <a:rect l="l" t="t" r="r" b="b"/>
            <a:pathLst>
              <a:path w="2104113" h="2104113">
                <a:moveTo>
                  <a:pt x="0" y="0"/>
                </a:moveTo>
                <a:lnTo>
                  <a:pt x="2104112" y="0"/>
                </a:lnTo>
                <a:lnTo>
                  <a:pt x="2104112" y="2104113"/>
                </a:lnTo>
                <a:lnTo>
                  <a:pt x="0" y="2104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036941" y="3039387"/>
            <a:ext cx="2104113" cy="2104113"/>
          </a:xfrm>
          <a:custGeom>
            <a:avLst/>
            <a:gdLst/>
            <a:ahLst/>
            <a:cxnLst/>
            <a:rect l="l" t="t" r="r" b="b"/>
            <a:pathLst>
              <a:path w="2104113" h="2104113">
                <a:moveTo>
                  <a:pt x="0" y="0"/>
                </a:moveTo>
                <a:lnTo>
                  <a:pt x="2104113" y="0"/>
                </a:lnTo>
                <a:lnTo>
                  <a:pt x="2104113" y="2104113"/>
                </a:lnTo>
                <a:lnTo>
                  <a:pt x="0" y="2104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06389" y="6178628"/>
            <a:ext cx="2104113" cy="2251272"/>
          </a:xfrm>
          <a:custGeom>
            <a:avLst/>
            <a:gdLst/>
            <a:ahLst/>
            <a:cxnLst/>
            <a:rect l="l" t="t" r="r" b="b"/>
            <a:pathLst>
              <a:path w="2104113" h="2251272">
                <a:moveTo>
                  <a:pt x="0" y="0"/>
                </a:moveTo>
                <a:lnTo>
                  <a:pt x="2104112" y="0"/>
                </a:lnTo>
                <a:lnTo>
                  <a:pt x="2104112" y="2251272"/>
                </a:lnTo>
                <a:lnTo>
                  <a:pt x="0" y="2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99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658810" y="6178628"/>
            <a:ext cx="2083224" cy="2251272"/>
          </a:xfrm>
          <a:custGeom>
            <a:avLst/>
            <a:gdLst/>
            <a:ahLst/>
            <a:cxnLst/>
            <a:rect l="l" t="t" r="r" b="b"/>
            <a:pathLst>
              <a:path w="2083224" h="2251272">
                <a:moveTo>
                  <a:pt x="0" y="0"/>
                </a:moveTo>
                <a:lnTo>
                  <a:pt x="2083224" y="0"/>
                </a:lnTo>
                <a:lnTo>
                  <a:pt x="2083224" y="2251272"/>
                </a:lnTo>
                <a:lnTo>
                  <a:pt x="0" y="2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06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94509" y="6178628"/>
            <a:ext cx="1904257" cy="2251272"/>
          </a:xfrm>
          <a:custGeom>
            <a:avLst/>
            <a:gdLst/>
            <a:ahLst/>
            <a:cxnLst/>
            <a:rect l="l" t="t" r="r" b="b"/>
            <a:pathLst>
              <a:path w="1904257" h="2251272">
                <a:moveTo>
                  <a:pt x="0" y="0"/>
                </a:moveTo>
                <a:lnTo>
                  <a:pt x="1904257" y="0"/>
                </a:lnTo>
                <a:lnTo>
                  <a:pt x="1904257" y="2251272"/>
                </a:lnTo>
                <a:lnTo>
                  <a:pt x="0" y="2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202" r="-2319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036941" y="6200775"/>
            <a:ext cx="2104113" cy="2242310"/>
          </a:xfrm>
          <a:custGeom>
            <a:avLst/>
            <a:gdLst/>
            <a:ahLst/>
            <a:cxnLst/>
            <a:rect l="l" t="t" r="r" b="b"/>
            <a:pathLst>
              <a:path w="2104113" h="2242310">
                <a:moveTo>
                  <a:pt x="0" y="0"/>
                </a:moveTo>
                <a:lnTo>
                  <a:pt x="2104113" y="0"/>
                </a:lnTo>
                <a:lnTo>
                  <a:pt x="2104113" y="2242310"/>
                </a:lnTo>
                <a:lnTo>
                  <a:pt x="0" y="2242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6567"/>
            </a:stretch>
          </a:blipFill>
        </p:spPr>
      </p:sp>
      <p:grpSp>
        <p:nvGrpSpPr>
          <p:cNvPr id="22" name="Group 22"/>
          <p:cNvGrpSpPr/>
          <p:nvPr/>
        </p:nvGrpSpPr>
        <p:grpSpPr>
          <a:xfrm rot="-5400000">
            <a:off x="-5473204" y="4384616"/>
            <a:ext cx="10401985" cy="1632753"/>
            <a:chOff x="0" y="0"/>
            <a:chExt cx="2739618" cy="4300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39618" cy="430025"/>
            </a:xfrm>
            <a:custGeom>
              <a:avLst/>
              <a:gdLst/>
              <a:ahLst/>
              <a:cxnLst/>
              <a:rect l="l" t="t" r="r" b="b"/>
              <a:pathLst>
                <a:path w="2739618" h="430025">
                  <a:moveTo>
                    <a:pt x="0" y="0"/>
                  </a:moveTo>
                  <a:lnTo>
                    <a:pt x="2739618" y="0"/>
                  </a:lnTo>
                  <a:lnTo>
                    <a:pt x="2739618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739618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601454" y="3088475"/>
            <a:ext cx="2055025" cy="2137653"/>
          </a:xfrm>
          <a:custGeom>
            <a:avLst/>
            <a:gdLst/>
            <a:ahLst/>
            <a:cxnLst/>
            <a:rect l="l" t="t" r="r" b="b"/>
            <a:pathLst>
              <a:path w="2055025" h="2137653">
                <a:moveTo>
                  <a:pt x="0" y="0"/>
                </a:moveTo>
                <a:lnTo>
                  <a:pt x="2055025" y="0"/>
                </a:lnTo>
                <a:lnTo>
                  <a:pt x="2055025" y="2137653"/>
                </a:lnTo>
                <a:lnTo>
                  <a:pt x="0" y="21376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781" r="-13982" b="-179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272882" y="3039387"/>
            <a:ext cx="2035516" cy="2186961"/>
          </a:xfrm>
          <a:custGeom>
            <a:avLst/>
            <a:gdLst/>
            <a:ahLst/>
            <a:cxnLst/>
            <a:rect l="l" t="t" r="r" b="b"/>
            <a:pathLst>
              <a:path w="2035516" h="2186961">
                <a:moveTo>
                  <a:pt x="0" y="0"/>
                </a:moveTo>
                <a:lnTo>
                  <a:pt x="2035515" y="0"/>
                </a:lnTo>
                <a:lnTo>
                  <a:pt x="2035515" y="2186961"/>
                </a:lnTo>
                <a:lnTo>
                  <a:pt x="0" y="2186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20" r="-3720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569488" y="820088"/>
            <a:ext cx="8246465" cy="306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PARTICIPANTES E FUNÇÕES</a:t>
            </a:r>
          </a:p>
          <a:p>
            <a:pPr algn="l">
              <a:lnSpc>
                <a:spcPts val="8119"/>
              </a:lnSpc>
            </a:pPr>
            <a:endParaRPr lang="en-US" sz="5799">
              <a:solidFill>
                <a:srgbClr val="FFFBF5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52398" y="5174370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Mariana Oliveira </a:t>
            </a: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PO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04187" y="5174370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Thiago Abreu 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MASTER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58582" y="5293023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Luis Ricardo 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DEV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74876" y="5264849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Larissa Claro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DEV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1718" y="8491349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Tiago Alberto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DEV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04187" y="8491349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Diego Gamero 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DEV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94654" y="8468000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José Wesley 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DEV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36941" y="8395460"/>
            <a:ext cx="2592469" cy="7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180" b="1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João Ventura</a:t>
            </a:r>
          </a:p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 b="1" u="sng">
                <a:solidFill>
                  <a:srgbClr val="035B03"/>
                </a:solidFill>
                <a:latin typeface="Aleo Bold"/>
                <a:ea typeface="Aleo Bold"/>
                <a:cs typeface="Aleo Bold"/>
                <a:sym typeface="Aleo Bold"/>
              </a:rPr>
              <a:t>DEV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1199" y="3339174"/>
            <a:ext cx="16283737" cy="47625"/>
            <a:chOff x="0" y="0"/>
            <a:chExt cx="428872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8721" cy="12543"/>
            </a:xfrm>
            <a:custGeom>
              <a:avLst/>
              <a:gdLst/>
              <a:ahLst/>
              <a:cxnLst/>
              <a:rect l="l" t="t" r="r" b="b"/>
              <a:pathLst>
                <a:path w="4288721" h="12543">
                  <a:moveTo>
                    <a:pt x="0" y="0"/>
                  </a:moveTo>
                  <a:lnTo>
                    <a:pt x="4288721" y="0"/>
                  </a:lnTo>
                  <a:lnTo>
                    <a:pt x="42887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8872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47479" y="1836625"/>
            <a:ext cx="8960715" cy="2245869"/>
            <a:chOff x="0" y="0"/>
            <a:chExt cx="3025172" cy="7582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5172" cy="758214"/>
            </a:xfrm>
            <a:custGeom>
              <a:avLst/>
              <a:gdLst/>
              <a:ahLst/>
              <a:cxnLst/>
              <a:rect l="l" t="t" r="r" b="b"/>
              <a:pathLst>
                <a:path w="3025172" h="758214">
                  <a:moveTo>
                    <a:pt x="0" y="0"/>
                  </a:moveTo>
                  <a:lnTo>
                    <a:pt x="3025172" y="0"/>
                  </a:lnTo>
                  <a:lnTo>
                    <a:pt x="3025172" y="758214"/>
                  </a:lnTo>
                  <a:lnTo>
                    <a:pt x="0" y="758214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025172" cy="81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65575" y="1693750"/>
            <a:ext cx="8552553" cy="23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599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OBJETIVO DO PROJETO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81923" y="4262338"/>
            <a:ext cx="12436205" cy="5229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O objetivo do projeto é oferecer uma solução eficiente e automatizada para o controle de ponto de funcionários em empresas terceirizadas, com foco em áreas de manutenção.  </a:t>
            </a:r>
          </a:p>
          <a:p>
            <a:pPr algn="l">
              <a:lnSpc>
                <a:spcPts val="4172"/>
              </a:lnSpc>
            </a:pP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       A plataforma visa garantir precisão no registro de horas trabalhadas, simplificar a gestão de jornada e otimizar a administração do tempo.</a:t>
            </a:r>
          </a:p>
          <a:p>
            <a:pPr algn="l">
              <a:lnSpc>
                <a:spcPts val="4172"/>
              </a:lnSpc>
            </a:pP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Para isso, o sistema utiliza um banco de dados relacional cuidadosamente modelado para assegurar integridade e escalabilidade, além de uma API que facilita a integração entre os módulos da aplicação, proporcionando uma experiência fluida, segura e de fácil manutenção.</a:t>
            </a:r>
          </a:p>
          <a:p>
            <a:pPr algn="l">
              <a:lnSpc>
                <a:spcPts val="4172"/>
              </a:lnSpc>
            </a:pPr>
            <a:endParaRPr lang="en-US" sz="2980">
              <a:solidFill>
                <a:srgbClr val="33335B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468594" y="-246666"/>
            <a:ext cx="21165192" cy="710067"/>
            <a:chOff x="0" y="0"/>
            <a:chExt cx="5574372" cy="1870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74372" cy="187014"/>
            </a:xfrm>
            <a:custGeom>
              <a:avLst/>
              <a:gdLst/>
              <a:ahLst/>
              <a:cxnLst/>
              <a:rect l="l" t="t" r="r" b="b"/>
              <a:pathLst>
                <a:path w="5574372" h="187014">
                  <a:moveTo>
                    <a:pt x="0" y="0"/>
                  </a:moveTo>
                  <a:lnTo>
                    <a:pt x="5574372" y="0"/>
                  </a:lnTo>
                  <a:lnTo>
                    <a:pt x="5574372" y="187014"/>
                  </a:lnTo>
                  <a:lnTo>
                    <a:pt x="0" y="187014"/>
                  </a:lnTo>
                  <a:close/>
                </a:path>
              </a:pathLst>
            </a:custGeom>
            <a:solidFill>
              <a:srgbClr val="035B03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574372" cy="24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26897" y="9386533"/>
            <a:ext cx="2081297" cy="1800934"/>
            <a:chOff x="0" y="0"/>
            <a:chExt cx="548161" cy="474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161" cy="474320"/>
            </a:xfrm>
            <a:custGeom>
              <a:avLst/>
              <a:gdLst/>
              <a:ahLst/>
              <a:cxnLst/>
              <a:rect l="l" t="t" r="r" b="b"/>
              <a:pathLst>
                <a:path w="548161" h="474320">
                  <a:moveTo>
                    <a:pt x="0" y="0"/>
                  </a:moveTo>
                  <a:lnTo>
                    <a:pt x="548161" y="0"/>
                  </a:lnTo>
                  <a:lnTo>
                    <a:pt x="548161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48161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6845" y="463401"/>
            <a:ext cx="2841199" cy="9823599"/>
            <a:chOff x="0" y="0"/>
            <a:chExt cx="451906" cy="1562488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555291" y="555291"/>
              <a:ext cx="1562488" cy="451906"/>
            </a:xfrm>
            <a:custGeom>
              <a:avLst/>
              <a:gdLst/>
              <a:ahLst/>
              <a:cxnLst/>
              <a:rect l="l" t="t" r="r" b="b"/>
              <a:pathLst>
                <a:path w="1562488" h="451906">
                  <a:moveTo>
                    <a:pt x="1562488" y="0"/>
                  </a:moveTo>
                  <a:lnTo>
                    <a:pt x="1562488" y="451906"/>
                  </a:lnTo>
                  <a:lnTo>
                    <a:pt x="0" y="45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13" r="-851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-146845" y="-1063042"/>
            <a:ext cx="18811067" cy="1526443"/>
            <a:chOff x="0" y="0"/>
            <a:chExt cx="4954355" cy="4020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54355" cy="402026"/>
            </a:xfrm>
            <a:custGeom>
              <a:avLst/>
              <a:gdLst/>
              <a:ahLst/>
              <a:cxnLst/>
              <a:rect l="l" t="t" r="r" b="b"/>
              <a:pathLst>
                <a:path w="4954355" h="402026">
                  <a:moveTo>
                    <a:pt x="0" y="0"/>
                  </a:moveTo>
                  <a:lnTo>
                    <a:pt x="4954355" y="0"/>
                  </a:lnTo>
                  <a:lnTo>
                    <a:pt x="4954355" y="402026"/>
                  </a:lnTo>
                  <a:lnTo>
                    <a:pt x="0" y="402026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954355" cy="45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7323" y="2240718"/>
            <a:ext cx="16283737" cy="47625"/>
            <a:chOff x="0" y="0"/>
            <a:chExt cx="428872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8721" cy="12543"/>
            </a:xfrm>
            <a:custGeom>
              <a:avLst/>
              <a:gdLst/>
              <a:ahLst/>
              <a:cxnLst/>
              <a:rect l="l" t="t" r="r" b="b"/>
              <a:pathLst>
                <a:path w="4288721" h="12543">
                  <a:moveTo>
                    <a:pt x="0" y="0"/>
                  </a:moveTo>
                  <a:lnTo>
                    <a:pt x="4288721" y="0"/>
                  </a:lnTo>
                  <a:lnTo>
                    <a:pt x="42887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8872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8896" y="9174419"/>
            <a:ext cx="18803558" cy="83881"/>
            <a:chOff x="0" y="0"/>
            <a:chExt cx="4952377" cy="22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2378" cy="22092"/>
            </a:xfrm>
            <a:custGeom>
              <a:avLst/>
              <a:gdLst/>
              <a:ahLst/>
              <a:cxnLst/>
              <a:rect l="l" t="t" r="r" b="b"/>
              <a:pathLst>
                <a:path w="4952378" h="22092">
                  <a:moveTo>
                    <a:pt x="0" y="0"/>
                  </a:moveTo>
                  <a:lnTo>
                    <a:pt x="4952378" y="0"/>
                  </a:lnTo>
                  <a:lnTo>
                    <a:pt x="495237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952377" cy="7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8896" y="942414"/>
            <a:ext cx="7805104" cy="2137270"/>
            <a:chOff x="0" y="0"/>
            <a:chExt cx="2635033" cy="7215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5033" cy="721551"/>
            </a:xfrm>
            <a:custGeom>
              <a:avLst/>
              <a:gdLst/>
              <a:ahLst/>
              <a:cxnLst/>
              <a:rect l="l" t="t" r="r" b="b"/>
              <a:pathLst>
                <a:path w="2635033" h="721551">
                  <a:moveTo>
                    <a:pt x="0" y="0"/>
                  </a:moveTo>
                  <a:lnTo>
                    <a:pt x="2635033" y="0"/>
                  </a:lnTo>
                  <a:lnTo>
                    <a:pt x="2635033" y="721551"/>
                  </a:lnTo>
                  <a:lnTo>
                    <a:pt x="0" y="721551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635033" cy="778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38896" y="799539"/>
            <a:ext cx="8641598" cy="251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1"/>
              </a:lnSpc>
            </a:pPr>
            <a:r>
              <a:rPr lang="en-US" sz="7201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OBJETIVO DA SPRINT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760023" y="-498916"/>
            <a:ext cx="1055953" cy="11109281"/>
            <a:chOff x="0" y="0"/>
            <a:chExt cx="278111" cy="2925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111" cy="2925901"/>
            </a:xfrm>
            <a:custGeom>
              <a:avLst/>
              <a:gdLst/>
              <a:ahLst/>
              <a:cxnLst/>
              <a:rect l="l" t="t" r="r" b="b"/>
              <a:pathLst>
                <a:path w="278111" h="2925901">
                  <a:moveTo>
                    <a:pt x="0" y="0"/>
                  </a:moveTo>
                  <a:lnTo>
                    <a:pt x="278111" y="0"/>
                  </a:lnTo>
                  <a:lnTo>
                    <a:pt x="278111" y="2925901"/>
                  </a:lnTo>
                  <a:lnTo>
                    <a:pt x="0" y="2925901"/>
                  </a:lnTo>
                  <a:close/>
                </a:path>
              </a:pathLst>
            </a:custGeom>
            <a:solidFill>
              <a:srgbClr val="035B03">
                <a:alpha val="5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8111" cy="2983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7502" y="9386533"/>
            <a:ext cx="2081297" cy="1800934"/>
            <a:chOff x="0" y="0"/>
            <a:chExt cx="548161" cy="4743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161" cy="474320"/>
            </a:xfrm>
            <a:custGeom>
              <a:avLst/>
              <a:gdLst/>
              <a:ahLst/>
              <a:cxnLst/>
              <a:rect l="l" t="t" r="r" b="b"/>
              <a:pathLst>
                <a:path w="548161" h="474320">
                  <a:moveTo>
                    <a:pt x="0" y="0"/>
                  </a:moveTo>
                  <a:lnTo>
                    <a:pt x="548161" y="0"/>
                  </a:lnTo>
                  <a:lnTo>
                    <a:pt x="548161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548161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13183442" y="4077666"/>
            <a:ext cx="10785916" cy="1632753"/>
            <a:chOff x="0" y="0"/>
            <a:chExt cx="2840735" cy="4300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40735" cy="430025"/>
            </a:xfrm>
            <a:custGeom>
              <a:avLst/>
              <a:gdLst/>
              <a:ahLst/>
              <a:cxnLst/>
              <a:rect l="l" t="t" r="r" b="b"/>
              <a:pathLst>
                <a:path w="2840735" h="430025">
                  <a:moveTo>
                    <a:pt x="0" y="0"/>
                  </a:moveTo>
                  <a:lnTo>
                    <a:pt x="2840735" y="0"/>
                  </a:lnTo>
                  <a:lnTo>
                    <a:pt x="2840735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840735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38064" y="3255050"/>
            <a:ext cx="15411872" cy="630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7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O objetivo da sprint foi desenvolver e aprimorar funcionalidades para o gerenciamento de empresas terceirizadas e profissionais no Sistema de Ponto, proporcionando maior eficiência e organização na administração dos colaboradores e das empresas cadastradas.</a:t>
            </a:r>
          </a:p>
          <a:p>
            <a:pPr algn="l">
              <a:lnSpc>
                <a:spcPts val="3892"/>
              </a:lnSpc>
            </a:pPr>
            <a:r>
              <a:rPr lang="en-US" sz="27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Nesta sprint, foram implementadas as seguintes funcionalidades:</a:t>
            </a:r>
          </a:p>
          <a:p>
            <a:pPr marL="600214" lvl="1" indent="-300107" algn="l">
              <a:lnSpc>
                <a:spcPts val="3892"/>
              </a:lnSpc>
              <a:buFont typeface="Arial"/>
              <a:buChar char="•"/>
            </a:pPr>
            <a:r>
              <a:rPr lang="en-US" sz="27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Visualização da lista de profissionais cadastrados</a:t>
            </a:r>
            <a:r>
              <a:rPr lang="en-US" sz="27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, permitindo ao administrador gerenciar os colaboradores ativos por empresa.</a:t>
            </a:r>
          </a:p>
          <a:p>
            <a:pPr marL="600214" lvl="1" indent="-300107" algn="l">
              <a:lnSpc>
                <a:spcPts val="3892"/>
              </a:lnSpc>
              <a:buFont typeface="Arial"/>
              <a:buChar char="•"/>
            </a:pPr>
            <a:r>
              <a:rPr lang="en-US" sz="27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Visualização da lista de empresas terceirizadas</a:t>
            </a:r>
            <a:r>
              <a:rPr lang="en-US" sz="27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, facilitando o controle e a administração das organizações dentro do sistema.</a:t>
            </a:r>
          </a:p>
          <a:p>
            <a:pPr marL="600214" lvl="1" indent="-300107" algn="l">
              <a:lnSpc>
                <a:spcPts val="3892"/>
              </a:lnSpc>
              <a:buFont typeface="Arial"/>
              <a:buChar char="•"/>
            </a:pPr>
            <a:r>
              <a:rPr lang="en-US" sz="27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Cadastro de novas empresas</a:t>
            </a:r>
            <a:r>
              <a:rPr lang="en-US" sz="27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, possibilitando a associação de profissionais e garantindo um gerenciamento estruturado das empresas terceirizadas.</a:t>
            </a:r>
          </a:p>
          <a:p>
            <a:pPr marL="600214" lvl="1" indent="-300107" algn="l">
              <a:lnSpc>
                <a:spcPts val="3892"/>
              </a:lnSpc>
              <a:buFont typeface="Arial"/>
              <a:buChar char="•"/>
            </a:pPr>
            <a:r>
              <a:rPr lang="en-US" sz="27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Cadastro de profissionais terceirizados</a:t>
            </a:r>
            <a:r>
              <a:rPr lang="en-US" sz="27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, permitindo a identificação e o controle dos trabalhadores autorizados a atuar na área de manutenção.</a:t>
            </a:r>
          </a:p>
          <a:p>
            <a:pPr algn="l">
              <a:lnSpc>
                <a:spcPts val="3892"/>
              </a:lnSpc>
            </a:pPr>
            <a:endParaRPr lang="en-US" sz="2780">
              <a:solidFill>
                <a:srgbClr val="33335B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45566" y="536147"/>
            <a:ext cx="21973882" cy="47625"/>
            <a:chOff x="0" y="0"/>
            <a:chExt cx="5787360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87360" cy="12543"/>
            </a:xfrm>
            <a:custGeom>
              <a:avLst/>
              <a:gdLst/>
              <a:ahLst/>
              <a:cxnLst/>
              <a:rect l="l" t="t" r="r" b="b"/>
              <a:pathLst>
                <a:path w="5787360" h="12543">
                  <a:moveTo>
                    <a:pt x="0" y="0"/>
                  </a:moveTo>
                  <a:lnTo>
                    <a:pt x="5787360" y="0"/>
                  </a:lnTo>
                  <a:lnTo>
                    <a:pt x="57873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787360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15582" y="201790"/>
            <a:ext cx="10894886" cy="1283801"/>
            <a:chOff x="0" y="0"/>
            <a:chExt cx="3678156" cy="4334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78155" cy="433416"/>
            </a:xfrm>
            <a:custGeom>
              <a:avLst/>
              <a:gdLst/>
              <a:ahLst/>
              <a:cxnLst/>
              <a:rect l="l" t="t" r="r" b="b"/>
              <a:pathLst>
                <a:path w="3678155" h="433416">
                  <a:moveTo>
                    <a:pt x="0" y="0"/>
                  </a:moveTo>
                  <a:lnTo>
                    <a:pt x="3678155" y="0"/>
                  </a:lnTo>
                  <a:lnTo>
                    <a:pt x="3678155" y="433416"/>
                  </a:lnTo>
                  <a:lnTo>
                    <a:pt x="0" y="433416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678156" cy="490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0" y="1691239"/>
          <a:ext cx="18288001" cy="8866157"/>
        </p:xfrm>
        <a:graphic>
          <a:graphicData uri="http://schemas.openxmlformats.org/drawingml/2006/table">
            <a:tbl>
              <a:tblPr/>
              <a:tblGrid>
                <a:gridCol w="6527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7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704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BF5"/>
                          </a:solidFill>
                          <a:latin typeface="Aleo Bold"/>
                          <a:ea typeface="Aleo Bold"/>
                          <a:cs typeface="Aleo Bold"/>
                          <a:sym typeface="Aleo Bold"/>
                        </a:rPr>
                        <a:t>USER STORY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5B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BF5"/>
                          </a:solidFill>
                          <a:latin typeface="Aleo Bold"/>
                          <a:ea typeface="Aleo Bold"/>
                          <a:cs typeface="Aleo Bold"/>
                          <a:sym typeface="Aleo Bold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5B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BF5"/>
                          </a:solidFill>
                          <a:latin typeface="Aleo Bold"/>
                          <a:ea typeface="Aleo Bold"/>
                          <a:cs typeface="Aleo Bold"/>
                          <a:sym typeface="Aleo Bold"/>
                        </a:rPr>
                        <a:t>RESULTADO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5B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936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Como administrador do sistema que gerencia os profissionais terceirizados, Quero cadastrar profissionais, Para que eu possa identificar e controlar quais profissionais estão autorizados a trabalhar na área de manutenção.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Cadastro de profissionais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Nesta sprint, foram implementadas as funcionalidades para gerenciamento de profissionais: criação (POST), edição (PUT), remoção (DELETE), consulta específica (GET /{id}) e listagem de todos os profissionais (GET). Essas rotas garantem maior controle e flexibilidade na administração dos dados dos profissionais.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1466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Como administrador do sistema responsável pelo gerenciamento de empresas terceirizadas, Quero cadastrar novas empresas, Para que eu possa associar profissionais a elas e manter um controle organizado das empresas terceirizadas.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Cadastro de empresas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Para o gerenciamento de empresas, foram implementadas as seguintes rotas: criação (POST), edição (PUT), remoção (DELETE), e consulta específica (GET /{id}). Essas funcionalidades garantem um controle completo sobre as empresas cadastradas no sistema.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147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Como administrador do sistema, Quero visualizar a lista de empresas, Para que eu possa gerenciar facilmente as empresas terceirizadas.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Cadastro e listagem das empresas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Aleo"/>
                        <a:ea typeface="Aleo"/>
                        <a:cs typeface="Aleo"/>
                        <a:sym typeface="Aleo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Foram implementadas funcionalidades para o gerenciamento de funcionários, incluindo: exibição das informações dos funcionários (Nome, CPF, Foto, Empresa vinculada e Status Ativo/Inativo), filtragem por empresa vinculada, e direcionamento à tela de gerenciamento. Na tela de gerenciamento, os inputs obrigatórios são Nome, CPF, Foto e Empresa vinculada.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9563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Como administrador do sistema, Quero visualizar todos os profissionais cadastrados, Para que eu possa gerenciar os colaboradores ativos por empresa.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Visualizar todos os profissionais e filtragem dessa lista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leo"/>
                          <a:ea typeface="Aleo"/>
                          <a:cs typeface="Aleo"/>
                          <a:sym typeface="Aleo"/>
                        </a:rPr>
                        <a:t>Foram implementadas funcionalidades para o gerenciamento de empresas, incluindo: filtragem por nome da empresa, direcionamento à tela de gerenciamento, e a opção "Ver Funcionários" para acessar a tela de visualização de funcionários com o filtro aplicado. Na tela de gerenciamento de empresa, os inputs obrigatórios são Nome, CNPJ e Telefone, enquanto o input opcional é Foto.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4604103" y="248817"/>
            <a:ext cx="13164688" cy="123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7183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O QUE FOI REALIZADO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90466" y="2343013"/>
            <a:ext cx="15034471" cy="67575"/>
            <a:chOff x="0" y="0"/>
            <a:chExt cx="3959696" cy="17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696" cy="17798"/>
            </a:xfrm>
            <a:custGeom>
              <a:avLst/>
              <a:gdLst/>
              <a:ahLst/>
              <a:cxnLst/>
              <a:rect l="l" t="t" r="r" b="b"/>
              <a:pathLst>
                <a:path w="3959696" h="17798">
                  <a:moveTo>
                    <a:pt x="0" y="0"/>
                  </a:moveTo>
                  <a:lnTo>
                    <a:pt x="3959696" y="0"/>
                  </a:lnTo>
                  <a:lnTo>
                    <a:pt x="3959696" y="17798"/>
                  </a:lnTo>
                  <a:lnTo>
                    <a:pt x="0" y="17798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959696" cy="7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63732" y="9350802"/>
            <a:ext cx="15034471" cy="67575"/>
            <a:chOff x="0" y="0"/>
            <a:chExt cx="3959696" cy="17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59696" cy="17798"/>
            </a:xfrm>
            <a:custGeom>
              <a:avLst/>
              <a:gdLst/>
              <a:ahLst/>
              <a:cxnLst/>
              <a:rect l="l" t="t" r="r" b="b"/>
              <a:pathLst>
                <a:path w="3959696" h="17798">
                  <a:moveTo>
                    <a:pt x="0" y="0"/>
                  </a:moveTo>
                  <a:lnTo>
                    <a:pt x="3959696" y="0"/>
                  </a:lnTo>
                  <a:lnTo>
                    <a:pt x="3959696" y="17798"/>
                  </a:lnTo>
                  <a:lnTo>
                    <a:pt x="0" y="17798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959696" cy="7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90466" y="1773497"/>
            <a:ext cx="10280913" cy="1404961"/>
            <a:chOff x="0" y="0"/>
            <a:chExt cx="3470876" cy="474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0876" cy="474320"/>
            </a:xfrm>
            <a:custGeom>
              <a:avLst/>
              <a:gdLst/>
              <a:ahLst/>
              <a:cxnLst/>
              <a:rect l="l" t="t" r="r" b="b"/>
              <a:pathLst>
                <a:path w="3470876" h="474320">
                  <a:moveTo>
                    <a:pt x="0" y="0"/>
                  </a:moveTo>
                  <a:lnTo>
                    <a:pt x="3470876" y="0"/>
                  </a:lnTo>
                  <a:lnTo>
                    <a:pt x="3470876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470876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68594" y="9931966"/>
            <a:ext cx="21165192" cy="710067"/>
            <a:chOff x="0" y="0"/>
            <a:chExt cx="5574372" cy="1870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4372" cy="187014"/>
            </a:xfrm>
            <a:custGeom>
              <a:avLst/>
              <a:gdLst/>
              <a:ahLst/>
              <a:cxnLst/>
              <a:rect l="l" t="t" r="r" b="b"/>
              <a:pathLst>
                <a:path w="5574372" h="187014">
                  <a:moveTo>
                    <a:pt x="0" y="0"/>
                  </a:moveTo>
                  <a:lnTo>
                    <a:pt x="5574372" y="0"/>
                  </a:lnTo>
                  <a:lnTo>
                    <a:pt x="5574372" y="187014"/>
                  </a:lnTo>
                  <a:lnTo>
                    <a:pt x="0" y="187014"/>
                  </a:lnTo>
                  <a:close/>
                </a:path>
              </a:pathLst>
            </a:custGeom>
            <a:solidFill>
              <a:srgbClr val="035B03">
                <a:alpha val="5490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574372" cy="244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246874" y="3651939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912476" y="3865605"/>
            <a:ext cx="2318446" cy="2318446"/>
          </a:xfrm>
          <a:custGeom>
            <a:avLst/>
            <a:gdLst/>
            <a:ahLst/>
            <a:cxnLst/>
            <a:rect l="l" t="t" r="r" b="b"/>
            <a:pathLst>
              <a:path w="2318446" h="2318446">
                <a:moveTo>
                  <a:pt x="0" y="0"/>
                </a:moveTo>
                <a:lnTo>
                  <a:pt x="2318446" y="0"/>
                </a:lnTo>
                <a:lnTo>
                  <a:pt x="2318446" y="2318447"/>
                </a:lnTo>
                <a:lnTo>
                  <a:pt x="0" y="231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756259" y="4024401"/>
            <a:ext cx="1965946" cy="1965946"/>
          </a:xfrm>
          <a:custGeom>
            <a:avLst/>
            <a:gdLst/>
            <a:ahLst/>
            <a:cxnLst/>
            <a:rect l="l" t="t" r="r" b="b"/>
            <a:pathLst>
              <a:path w="1965946" h="1965946">
                <a:moveTo>
                  <a:pt x="0" y="0"/>
                </a:moveTo>
                <a:lnTo>
                  <a:pt x="1965946" y="0"/>
                </a:lnTo>
                <a:lnTo>
                  <a:pt x="1965946" y="1965946"/>
                </a:lnTo>
                <a:lnTo>
                  <a:pt x="0" y="196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16485" y="3946249"/>
            <a:ext cx="1926038" cy="1926038"/>
          </a:xfrm>
          <a:custGeom>
            <a:avLst/>
            <a:gdLst/>
            <a:ahLst/>
            <a:cxnLst/>
            <a:rect l="l" t="t" r="r" b="b"/>
            <a:pathLst>
              <a:path w="1926038" h="1926038">
                <a:moveTo>
                  <a:pt x="0" y="0"/>
                </a:moveTo>
                <a:lnTo>
                  <a:pt x="1926038" y="0"/>
                </a:lnTo>
                <a:lnTo>
                  <a:pt x="1926038" y="1926038"/>
                </a:lnTo>
                <a:lnTo>
                  <a:pt x="0" y="1926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620143" y="6978974"/>
            <a:ext cx="1997765" cy="1997765"/>
          </a:xfrm>
          <a:custGeom>
            <a:avLst/>
            <a:gdLst/>
            <a:ahLst/>
            <a:cxnLst/>
            <a:rect l="l" t="t" r="r" b="b"/>
            <a:pathLst>
              <a:path w="1997765" h="1997765">
                <a:moveTo>
                  <a:pt x="0" y="0"/>
                </a:moveTo>
                <a:lnTo>
                  <a:pt x="1997765" y="0"/>
                </a:lnTo>
                <a:lnTo>
                  <a:pt x="1997765" y="1997765"/>
                </a:lnTo>
                <a:lnTo>
                  <a:pt x="0" y="1997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77922" y="6894161"/>
            <a:ext cx="2278337" cy="2278337"/>
          </a:xfrm>
          <a:custGeom>
            <a:avLst/>
            <a:gdLst/>
            <a:ahLst/>
            <a:cxnLst/>
            <a:rect l="l" t="t" r="r" b="b"/>
            <a:pathLst>
              <a:path w="2278337" h="2278337">
                <a:moveTo>
                  <a:pt x="0" y="0"/>
                </a:moveTo>
                <a:lnTo>
                  <a:pt x="2278337" y="0"/>
                </a:lnTo>
                <a:lnTo>
                  <a:pt x="2278337" y="2278337"/>
                </a:lnTo>
                <a:lnTo>
                  <a:pt x="0" y="2278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82993" y="6502643"/>
            <a:ext cx="2669855" cy="2669855"/>
          </a:xfrm>
          <a:custGeom>
            <a:avLst/>
            <a:gdLst/>
            <a:ahLst/>
            <a:cxnLst/>
            <a:rect l="l" t="t" r="r" b="b"/>
            <a:pathLst>
              <a:path w="2669855" h="2669855">
                <a:moveTo>
                  <a:pt x="0" y="0"/>
                </a:moveTo>
                <a:lnTo>
                  <a:pt x="2669855" y="0"/>
                </a:lnTo>
                <a:lnTo>
                  <a:pt x="2669855" y="2669855"/>
                </a:lnTo>
                <a:lnTo>
                  <a:pt x="0" y="2669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163732" y="1917281"/>
            <a:ext cx="14961204" cy="100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6"/>
              </a:lnSpc>
            </a:pPr>
            <a:r>
              <a:rPr lang="en-US" sz="5883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TECNOLOGIAS UTILIZADAS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-468594" y="9894628"/>
            <a:ext cx="18811067" cy="1526443"/>
            <a:chOff x="0" y="0"/>
            <a:chExt cx="4954355" cy="4020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54355" cy="402026"/>
            </a:xfrm>
            <a:custGeom>
              <a:avLst/>
              <a:gdLst/>
              <a:ahLst/>
              <a:cxnLst/>
              <a:rect l="l" t="t" r="r" b="b"/>
              <a:pathLst>
                <a:path w="4954355" h="402026">
                  <a:moveTo>
                    <a:pt x="0" y="0"/>
                  </a:moveTo>
                  <a:lnTo>
                    <a:pt x="4954355" y="0"/>
                  </a:lnTo>
                  <a:lnTo>
                    <a:pt x="4954355" y="402026"/>
                  </a:lnTo>
                  <a:lnTo>
                    <a:pt x="0" y="402026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4954355" cy="45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468594" y="218362"/>
            <a:ext cx="2807270" cy="9612932"/>
            <a:chOff x="0" y="0"/>
            <a:chExt cx="456294" cy="1562488"/>
          </a:xfrm>
        </p:grpSpPr>
        <p:sp>
          <p:nvSpPr>
            <p:cNvPr id="26" name="Freeform 26"/>
            <p:cNvSpPr/>
            <p:nvPr/>
          </p:nvSpPr>
          <p:spPr>
            <a:xfrm rot="-5400000">
              <a:off x="-553097" y="553097"/>
              <a:ext cx="1562488" cy="456294"/>
            </a:xfrm>
            <a:custGeom>
              <a:avLst/>
              <a:gdLst/>
              <a:ahLst/>
              <a:cxnLst/>
              <a:rect l="l" t="t" r="r" b="b"/>
              <a:pathLst>
                <a:path w="1562488" h="456294">
                  <a:moveTo>
                    <a:pt x="1562488" y="0"/>
                  </a:moveTo>
                  <a:lnTo>
                    <a:pt x="1562488" y="456294"/>
                  </a:lnTo>
                  <a:lnTo>
                    <a:pt x="0" y="45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082" r="-9082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2765" y="895736"/>
            <a:ext cx="16283737" cy="47625"/>
            <a:chOff x="0" y="0"/>
            <a:chExt cx="428872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8721" cy="12543"/>
            </a:xfrm>
            <a:custGeom>
              <a:avLst/>
              <a:gdLst/>
              <a:ahLst/>
              <a:cxnLst/>
              <a:rect l="l" t="t" r="r" b="b"/>
              <a:pathLst>
                <a:path w="4288721" h="12543">
                  <a:moveTo>
                    <a:pt x="0" y="0"/>
                  </a:moveTo>
                  <a:lnTo>
                    <a:pt x="4288721" y="0"/>
                  </a:lnTo>
                  <a:lnTo>
                    <a:pt x="428872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8872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2944" y="326220"/>
            <a:ext cx="12856923" cy="1404961"/>
            <a:chOff x="0" y="0"/>
            <a:chExt cx="4340547" cy="474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40547" cy="474320"/>
            </a:xfrm>
            <a:custGeom>
              <a:avLst/>
              <a:gdLst/>
              <a:ahLst/>
              <a:cxnLst/>
              <a:rect l="l" t="t" r="r" b="b"/>
              <a:pathLst>
                <a:path w="4340547" h="474320">
                  <a:moveTo>
                    <a:pt x="0" y="0"/>
                  </a:moveTo>
                  <a:lnTo>
                    <a:pt x="4340547" y="0"/>
                  </a:lnTo>
                  <a:lnTo>
                    <a:pt x="4340547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340547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87365" y="363721"/>
            <a:ext cx="15102220" cy="128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6"/>
              </a:lnSpc>
            </a:pPr>
            <a:r>
              <a:rPr lang="en-US" sz="7483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PRODUTO DESENVOLVIDO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527977" y="-498916"/>
            <a:ext cx="1055953" cy="11109281"/>
            <a:chOff x="0" y="0"/>
            <a:chExt cx="278111" cy="29259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111" cy="2925901"/>
            </a:xfrm>
            <a:custGeom>
              <a:avLst/>
              <a:gdLst/>
              <a:ahLst/>
              <a:cxnLst/>
              <a:rect l="l" t="t" r="r" b="b"/>
              <a:pathLst>
                <a:path w="278111" h="2925901">
                  <a:moveTo>
                    <a:pt x="0" y="0"/>
                  </a:moveTo>
                  <a:lnTo>
                    <a:pt x="278111" y="0"/>
                  </a:lnTo>
                  <a:lnTo>
                    <a:pt x="278111" y="2925901"/>
                  </a:lnTo>
                  <a:lnTo>
                    <a:pt x="0" y="2925901"/>
                  </a:lnTo>
                  <a:close/>
                </a:path>
              </a:pathLst>
            </a:custGeom>
            <a:solidFill>
              <a:srgbClr val="035B03">
                <a:alpha val="5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8111" cy="2983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178003" y="9944246"/>
            <a:ext cx="2081297" cy="1800934"/>
            <a:chOff x="0" y="0"/>
            <a:chExt cx="548161" cy="474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161" cy="474320"/>
            </a:xfrm>
            <a:custGeom>
              <a:avLst/>
              <a:gdLst/>
              <a:ahLst/>
              <a:cxnLst/>
              <a:rect l="l" t="t" r="r" b="b"/>
              <a:pathLst>
                <a:path w="548161" h="474320">
                  <a:moveTo>
                    <a:pt x="0" y="0"/>
                  </a:moveTo>
                  <a:lnTo>
                    <a:pt x="548161" y="0"/>
                  </a:lnTo>
                  <a:lnTo>
                    <a:pt x="548161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548161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-5681358" y="4401031"/>
            <a:ext cx="10785916" cy="1632753"/>
            <a:chOff x="0" y="0"/>
            <a:chExt cx="2840735" cy="4300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40735" cy="430025"/>
            </a:xfrm>
            <a:custGeom>
              <a:avLst/>
              <a:gdLst/>
              <a:ahLst/>
              <a:cxnLst/>
              <a:rect l="l" t="t" r="r" b="b"/>
              <a:pathLst>
                <a:path w="2840735" h="430025">
                  <a:moveTo>
                    <a:pt x="0" y="0"/>
                  </a:moveTo>
                  <a:lnTo>
                    <a:pt x="2840735" y="0"/>
                  </a:lnTo>
                  <a:lnTo>
                    <a:pt x="2840735" y="430025"/>
                  </a:lnTo>
                  <a:lnTo>
                    <a:pt x="0" y="430025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840735" cy="48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pic>
        <p:nvPicPr>
          <p:cNvPr id="18" name="SPRINT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8118ABA-958A-1B08-1487-9A434A70B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857" y="1934474"/>
            <a:ext cx="17067361" cy="8358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2219" y="875033"/>
            <a:ext cx="19652438" cy="47625"/>
            <a:chOff x="0" y="0"/>
            <a:chExt cx="517595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5951" cy="12543"/>
            </a:xfrm>
            <a:custGeom>
              <a:avLst/>
              <a:gdLst/>
              <a:ahLst/>
              <a:cxnLst/>
              <a:rect l="l" t="t" r="r" b="b"/>
              <a:pathLst>
                <a:path w="5175951" h="12543">
                  <a:moveTo>
                    <a:pt x="0" y="0"/>
                  </a:moveTo>
                  <a:lnTo>
                    <a:pt x="5175951" y="0"/>
                  </a:lnTo>
                  <a:lnTo>
                    <a:pt x="517595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75951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1217" y="305517"/>
            <a:ext cx="12191549" cy="1404961"/>
            <a:chOff x="0" y="0"/>
            <a:chExt cx="4115914" cy="474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15914" cy="474320"/>
            </a:xfrm>
            <a:custGeom>
              <a:avLst/>
              <a:gdLst/>
              <a:ahLst/>
              <a:cxnLst/>
              <a:rect l="l" t="t" r="r" b="b"/>
              <a:pathLst>
                <a:path w="4115914" h="474320">
                  <a:moveTo>
                    <a:pt x="0" y="0"/>
                  </a:moveTo>
                  <a:lnTo>
                    <a:pt x="4115914" y="0"/>
                  </a:lnTo>
                  <a:lnTo>
                    <a:pt x="4115914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115914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9738" y="323969"/>
            <a:ext cx="12979100" cy="142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6"/>
              </a:lnSpc>
            </a:pPr>
            <a:r>
              <a:rPr lang="en-US" sz="8282">
                <a:solidFill>
                  <a:srgbClr val="FFFBF5"/>
                </a:solidFill>
                <a:latin typeface="Anaphora"/>
                <a:ea typeface="Anaphora"/>
                <a:cs typeface="Anaphora"/>
                <a:sym typeface="Anaphora"/>
              </a:rPr>
              <a:t>PRÓXIMAS ENTREGAS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608" y="2594950"/>
            <a:ext cx="17006783" cy="575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29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Na próxima sprint</a:t>
            </a: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, implementaremos a filtragem por data, empresa e profissional, permitindo que os usuários encontrem informações de forma mais rápida e eficiente. Além disso, adicionaremos a funcionalidade de extração de relatórios, facilitando a análise e o acompanhamento dos dados.</a:t>
            </a:r>
          </a:p>
          <a:p>
            <a:pPr algn="l">
              <a:lnSpc>
                <a:spcPts val="4172"/>
              </a:lnSpc>
            </a:pP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        </a:t>
            </a:r>
            <a:r>
              <a:rPr lang="en-US" sz="29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Também desenvolveremos</a:t>
            </a: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 um dashboard interativo, com gráficos dinâmicos e opções de filtragem, proporcionando uma visualização mais clara e intuitiva das informações. Essa melhoria tornará a tomada de decisões mais ágil e baseada em dados.</a:t>
            </a:r>
          </a:p>
          <a:p>
            <a:pPr algn="l">
              <a:lnSpc>
                <a:spcPts val="4172"/>
              </a:lnSpc>
            </a:pP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             </a:t>
            </a:r>
            <a:r>
              <a:rPr lang="en-US" sz="2980" b="1">
                <a:solidFill>
                  <a:srgbClr val="33335B"/>
                </a:solidFill>
                <a:latin typeface="Anaphora Bold"/>
                <a:ea typeface="Anaphora Bold"/>
                <a:cs typeface="Anaphora Bold"/>
                <a:sym typeface="Anaphora Bold"/>
              </a:rPr>
              <a:t>Na sprint final</a:t>
            </a:r>
            <a:r>
              <a:rPr lang="en-US" sz="2980">
                <a:solidFill>
                  <a:srgbClr val="33335B"/>
                </a:solidFill>
                <a:latin typeface="Anaphora"/>
                <a:ea typeface="Anaphora"/>
                <a:cs typeface="Anaphora"/>
                <a:sym typeface="Anaphora"/>
              </a:rPr>
              <a:t>, aprimoraremos a API para suportar consultas com os filtros de data, empresa e profissional, garantindo maior flexibilidade no acesso às informações. Além disso, implementaremos o histórico de horas trabalhadas por profissional, permitindo um acompanhamento detalhado do tempo dedicado por cada colaborador.</a:t>
            </a:r>
          </a:p>
          <a:p>
            <a:pPr algn="l">
              <a:lnSpc>
                <a:spcPts val="4172"/>
              </a:lnSpc>
            </a:pPr>
            <a:endParaRPr lang="en-US" sz="2980">
              <a:solidFill>
                <a:srgbClr val="33335B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924455" y="9258300"/>
            <a:ext cx="2081297" cy="1800934"/>
            <a:chOff x="0" y="0"/>
            <a:chExt cx="548161" cy="474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161" cy="474320"/>
            </a:xfrm>
            <a:custGeom>
              <a:avLst/>
              <a:gdLst/>
              <a:ahLst/>
              <a:cxnLst/>
              <a:rect l="l" t="t" r="r" b="b"/>
              <a:pathLst>
                <a:path w="548161" h="474320">
                  <a:moveTo>
                    <a:pt x="0" y="0"/>
                  </a:moveTo>
                  <a:lnTo>
                    <a:pt x="548161" y="0"/>
                  </a:lnTo>
                  <a:lnTo>
                    <a:pt x="548161" y="474320"/>
                  </a:lnTo>
                  <a:lnTo>
                    <a:pt x="0" y="474320"/>
                  </a:lnTo>
                  <a:close/>
                </a:path>
              </a:pathLst>
            </a:custGeom>
            <a:solidFill>
              <a:srgbClr val="035B0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48161" cy="531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2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VORTEK_SPRT1]</dc:title>
  <cp:revision>5</cp:revision>
  <dcterms:created xsi:type="dcterms:W3CDTF">2006-08-16T00:00:00Z</dcterms:created>
  <dcterms:modified xsi:type="dcterms:W3CDTF">2025-03-31T02:57:43Z</dcterms:modified>
  <dc:identifier>DAGjPBzS04w</dc:identifier>
</cp:coreProperties>
</file>